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Malgun Gothic" panose="020B0503020000020004" pitchFamily="50" charset="-127"/>
      <p:regular r:id="rId41"/>
      <p:bold r:id="rId42"/>
    </p:embeddedFont>
    <p:embeddedFont>
      <p:font typeface="AppleSDGothicNeoB00" panose="02000503000000000000" pitchFamily="2" charset="-127"/>
      <p:regular r:id="rId43"/>
    </p:embeddedFont>
    <p:embeddedFont>
      <p:font typeface="AppleSDGothicNeoEB00" panose="02000503000000000000" pitchFamily="2" charset="-127"/>
      <p:regular r:id="rId44"/>
    </p:embeddedFont>
    <p:embeddedFont>
      <p:font typeface="AppleSDGothicNeoM00" panose="02000503000000000000" pitchFamily="2" charset="-127"/>
      <p:regular r:id="rId45"/>
    </p:embeddedFont>
    <p:embeddedFont>
      <p:font typeface="AppleSDGothicNeoSB00" panose="02000503000000000000" pitchFamily="2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mic Sans MS" panose="030F0702030302020204" pitchFamily="66" charset="0"/>
      <p:regular r:id="rId51"/>
      <p:bold r:id="rId52"/>
      <p:italic r:id="rId53"/>
      <p:boldItalic r:id="rId54"/>
    </p:embeddedFont>
    <p:embeddedFont>
      <p:font typeface="Impact" panose="020B0806030902050204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+v0h62b8ZO8gAW2Y1Mwty49dH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C7038937-0FE1-470B-AC18-AAFFF9D0264C}">
  <a:tblStyle styleId="{C7038937-0FE1-470B-AC18-AAFFF9D0264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7f480abb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1057f480abb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7f480abb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1057f480abb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7f480abb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7f480abb_5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6cbbc8b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1056cbbc8b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6cbbc8b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1056cbbc8b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6cbbc8b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g1056cbbc8b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6ca125d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106ca125d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6ca125d4d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106ca125d4d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6ca125d4d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g106ca125d4d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6ca125d4d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g106ca125d4d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6ca125d4d_3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g106ca125d4d_3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6ca125d4d_3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4" name="Google Shape;424;g106ca125d4d_3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ca125d4d_3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g106ca125d4d_3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56cbbc8b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056cbbc8b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56cbbc8b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4" name="Google Shape;514;g1056cbbc8b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6ca125d4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g106ca125d4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6ca125d4d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g106ca125d4d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57f480abb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1057f480abb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57f480abb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g1057f480abb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6ca125d4d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g106ca125d4d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6ca125d4d_3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g106ca125d4d_3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6ca125d4d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8" name="Google Shape;608;g106ca125d4d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57f480ab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g1057f480ab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7f480abb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1057f480abb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4" name="Google Shape;6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57f480abb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57f480abb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57f480abb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57f480abb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6cbbc8b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1056cbbc8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6cbbc8b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g1056cbbc8b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7f480abb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g1057f480abb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7f480abb_5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g1057f480abb_5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7f480abb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g1057f480abb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isticsList/statisticsListIndex.do?menuId=M_01_01&amp;vwcd=MT_ZTITLE&amp;parmTabId=M_01_01&amp;outLink=Y&amp;entrType=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con.io/competitions/official/235724/overview/description" TargetMode="External"/><Relationship Id="rId4" Type="http://schemas.openxmlformats.org/officeDocument/2006/relationships/hyperlink" Target="https://data.seoul.go.k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245025" y="3343151"/>
            <a:ext cx="5702100" cy="1338788"/>
          </a:xfrm>
          <a:prstGeom prst="rect">
            <a:avLst/>
          </a:prstGeom>
          <a:solidFill>
            <a:srgbClr val="F4EB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 err="1">
                <a:solidFill>
                  <a:schemeClr val="dk1"/>
                </a:solidFill>
                <a:latin typeface="Impact"/>
                <a:ea typeface="AppleSDGothicNeoEB00" panose="02000503000000000000" pitchFamily="2" charset="-127"/>
                <a:cs typeface="Impact"/>
                <a:sym typeface="Impact"/>
              </a:rPr>
              <a:t>Estate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Impact"/>
                <a:ea typeface="AppleSDGothicNeoEB00" panose="02000503000000000000" pitchFamily="2" charset="-127"/>
                <a:cs typeface="Impact"/>
                <a:sym typeface="Impact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Impact"/>
                <a:ea typeface="AppleSDGothicNeoEB00" panose="02000503000000000000" pitchFamily="2" charset="-127"/>
                <a:cs typeface="Impact"/>
                <a:sym typeface="Impact"/>
              </a:rPr>
              <a:t>Trainer</a:t>
            </a:r>
            <a:endParaRPr sz="2400" b="1" i="0" u="none" strike="noStrike" cap="none" dirty="0">
              <a:solidFill>
                <a:schemeClr val="dk1"/>
              </a:solidFill>
              <a:latin typeface="Impact"/>
              <a:ea typeface="AppleSDGothicNeoEB00" panose="02000503000000000000" pitchFamily="2" charset="-127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omic Sans MS"/>
              <a:ea typeface="AppleSDGothicNeoEB00" panose="02000503000000000000" pitchFamily="2" charset="-127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 dirty="0">
                <a:solidFill>
                  <a:schemeClr val="dk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sym typeface="Arial"/>
              </a:rPr>
              <a:t>빅데이터로 알아보는 집값 변동요인과 그 상관관계</a:t>
            </a:r>
            <a:endParaRPr sz="2400" b="0" i="0" u="none" strike="noStrike" cap="none" dirty="0">
              <a:solidFill>
                <a:schemeClr val="dk1"/>
              </a:solidFill>
              <a:latin typeface="AppleSDGothicNeoEB00" panose="02000503000000000000" pitchFamily="2" charset="-127"/>
              <a:ea typeface="AppleSDGothicNeoEB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ea typeface="AppleSDGothicNeoEB00" panose="02000503000000000000" pitchFamily="2" charset="-127"/>
              <a:sym typeface="Arial"/>
            </a:endParaRPr>
          </a:p>
        </p:txBody>
      </p:sp>
      <p:graphicFrame>
        <p:nvGraphicFramePr>
          <p:cNvPr id="85" name="Google Shape;85;p1"/>
          <p:cNvGraphicFramePr/>
          <p:nvPr>
            <p:extLst>
              <p:ext uri="{D42A27DB-BD31-4B8C-83A1-F6EECF244321}">
                <p14:modId xmlns:p14="http://schemas.microsoft.com/office/powerpoint/2010/main" val="3842439025"/>
              </p:ext>
            </p:extLst>
          </p:nvPr>
        </p:nvGraphicFramePr>
        <p:xfrm>
          <a:off x="10580483" y="4938003"/>
          <a:ext cx="1441775" cy="1554490"/>
        </p:xfrm>
        <a:graphic>
          <a:graphicData uri="http://schemas.openxmlformats.org/drawingml/2006/table">
            <a:tbl>
              <a:tblPr firstRow="1" bandRow="1">
                <a:noFill/>
                <a:tableStyleId>{C7038937-0FE1-470B-AC18-AAFFF9D0264C}</a:tableStyleId>
              </a:tblPr>
              <a:tblGrid>
                <a:gridCol w="144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팀명</a:t>
                      </a: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: E.T</a:t>
                      </a:r>
                      <a:endParaRPr sz="12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팀장</a:t>
                      </a: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: </a:t>
                      </a:r>
                      <a:r>
                        <a:rPr lang="ko-KR" sz="1600" u="none" strike="noStrike" cap="none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박준택</a:t>
                      </a:r>
                      <a:endParaRPr sz="16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팀원</a:t>
                      </a: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: 김지현</a:t>
                      </a:r>
                      <a:endParaRPr sz="16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         심재진</a:t>
                      </a:r>
                      <a:endParaRPr sz="16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         진혜원</a:t>
                      </a:r>
                      <a:endParaRPr sz="16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          </a:t>
                      </a:r>
                      <a:r>
                        <a:rPr lang="ko-KR" sz="1600" u="none" strike="noStrike" cap="none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Arial"/>
                          <a:sym typeface="Arial"/>
                        </a:rPr>
                        <a:t>한재민</a:t>
                      </a:r>
                      <a:endParaRPr sz="1600" u="none" strike="noStrike" cap="none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6" name="Google Shape;86;p1" descr="도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5800" y="1854114"/>
            <a:ext cx="1820400" cy="18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272" y="0"/>
            <a:ext cx="1233450" cy="12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7f480abb_5_58"/>
          <p:cNvSpPr txBox="1"/>
          <p:nvPr/>
        </p:nvSpPr>
        <p:spPr>
          <a:xfrm>
            <a:off x="2720098" y="6150984"/>
            <a:ext cx="67518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구별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column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이름 통일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Null값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제거 및 대체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34" name="Google Shape;234;g1057f480abb_5_5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35" name="Google Shape;235;g1057f480abb_5_5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057f480abb_5_5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37" name="Google Shape;237;g1057f480abb_5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5" y="2394725"/>
            <a:ext cx="589525" cy="8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057f480abb_5_58"/>
          <p:cNvSpPr txBox="1"/>
          <p:nvPr/>
        </p:nvSpPr>
        <p:spPr>
          <a:xfrm>
            <a:off x="4723474" y="1173900"/>
            <a:ext cx="30390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미분양 물량 데이터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239" name="Google Shape;239;g1057f480abb_5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700" y="1906375"/>
            <a:ext cx="3337143" cy="13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057f480abb_5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700" y="4331399"/>
            <a:ext cx="3337150" cy="133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057f480abb_5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64800" y="3291975"/>
            <a:ext cx="589525" cy="8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057f480abb_5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3075" y="1926850"/>
            <a:ext cx="3193200" cy="38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57f480abb_5_11"/>
          <p:cNvSpPr txBox="1"/>
          <p:nvPr/>
        </p:nvSpPr>
        <p:spPr>
          <a:xfrm>
            <a:off x="2720098" y="6150984"/>
            <a:ext cx="67518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불필요한 행 삭제 후 구별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column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이름 통일 및 형식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맞춰주기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48" name="Google Shape;248;g1057f480abb_5_11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49" name="Google Shape;249;g1057f480abb_5_11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057f480abb_5_11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51" name="Google Shape;251;g1057f480abb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25" y="2049700"/>
            <a:ext cx="40946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057f480abb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300" y="2122775"/>
            <a:ext cx="2543224" cy="177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057f480abb_5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125" y="4016950"/>
            <a:ext cx="40946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057f480abb_5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5300" y="3997418"/>
            <a:ext cx="2543225" cy="177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057f480abb_5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1212" y="2475150"/>
            <a:ext cx="863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057f480abb_5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1225" y="4521575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057f480abb_5_11"/>
          <p:cNvSpPr txBox="1"/>
          <p:nvPr/>
        </p:nvSpPr>
        <p:spPr>
          <a:xfrm>
            <a:off x="4723474" y="1173900"/>
            <a:ext cx="30390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편의시설 데이터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258" name="Google Shape;258;g1057f480abb_5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2975" y="4391100"/>
            <a:ext cx="286175" cy="13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7f480abb_5_99"/>
          <p:cNvSpPr txBox="1"/>
          <p:nvPr/>
        </p:nvSpPr>
        <p:spPr>
          <a:xfrm>
            <a:off x="2720098" y="5911434"/>
            <a:ext cx="6751800" cy="6465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연도별/구별 기준으로 전체 데이터 취합하기 위해</a:t>
            </a:r>
            <a:endParaRPr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날짜 형식 맞춰준 후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merge</a:t>
            </a:r>
            <a:endParaRPr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64" name="Google Shape;264;g1057f480abb_5_9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65" name="Google Shape;265;g1057f480abb_5_9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1057f480abb_5_9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sp>
        <p:nvSpPr>
          <p:cNvPr id="267" name="Google Shape;267;g1057f480abb_5_99"/>
          <p:cNvSpPr txBox="1"/>
          <p:nvPr/>
        </p:nvSpPr>
        <p:spPr>
          <a:xfrm>
            <a:off x="4723474" y="1173900"/>
            <a:ext cx="30390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취합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268" name="Google Shape;268;g1057f480abb_5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13" y="1932425"/>
            <a:ext cx="94583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6cbbc8b1_0_46"/>
          <p:cNvSpPr txBox="1"/>
          <p:nvPr/>
        </p:nvSpPr>
        <p:spPr>
          <a:xfrm>
            <a:off x="2013564" y="5951197"/>
            <a:ext cx="8164871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변인간</a:t>
            </a:r>
            <a:r>
              <a:rPr lang="ko-KR" sz="1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상관관계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 시각화 후 상관도가 확실한 독립변인 선정</a:t>
            </a:r>
            <a:endParaRPr sz="1800" b="0" i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74" name="Google Shape;274;g1056cbbc8b1_0_46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75" name="Google Shape;275;g1056cbbc8b1_0_46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6cbbc8b1_0_46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77" name="Google Shape;277;g1056cbbc8b1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9463" y="1168054"/>
            <a:ext cx="5273074" cy="452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/>
        </p:nvSpPr>
        <p:spPr>
          <a:xfrm>
            <a:off x="2892155" y="6034824"/>
            <a:ext cx="6407700" cy="369291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6가지 선별요인에 대한 상관 관계 그래프</a:t>
            </a:r>
            <a:endParaRPr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  <a:sym typeface="Calibri"/>
            </a:endParaRPr>
          </a:p>
        </p:txBody>
      </p:sp>
      <p:grpSp>
        <p:nvGrpSpPr>
          <p:cNvPr id="283" name="Google Shape;283;p7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84" name="Google Shape;284;p7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>
                  <a:solidFill>
                    <a:srgbClr val="493B38"/>
                  </a:solidFill>
                </a:rPr>
                <a:t>1-3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시각화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7"/>
          <p:cNvSpPr txBox="1"/>
          <p:nvPr/>
        </p:nvSpPr>
        <p:spPr>
          <a:xfrm>
            <a:off x="551775" y="2338550"/>
            <a:ext cx="14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50" y="1104900"/>
            <a:ext cx="9041500" cy="453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7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89" name="Google Shape;289;p7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6cbbc8b1_0_58"/>
          <p:cNvSpPr txBox="1"/>
          <p:nvPr/>
        </p:nvSpPr>
        <p:spPr>
          <a:xfrm>
            <a:off x="2936721" y="5467084"/>
            <a:ext cx="6407700" cy="369291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최종 선별 요인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96" name="Google Shape;296;g1056cbbc8b1_0_5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97" name="Google Shape;297;g1056cbbc8b1_0_5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6cbbc8b1_0_5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9" name="Google Shape;299;g1056cbbc8b1_0_58" descr="의료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1079" y="24551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056cbbc8b1_0_58"/>
          <p:cNvSpPr/>
          <p:nvPr/>
        </p:nvSpPr>
        <p:spPr>
          <a:xfrm>
            <a:off x="3098503" y="3621132"/>
            <a:ext cx="991500" cy="3621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의료기관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01" name="Google Shape;301;g1056cbbc8b1_0_58" descr="쇼핑 카트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5903" y="24551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056cbbc8b1_0_58"/>
          <p:cNvSpPr/>
          <p:nvPr/>
        </p:nvSpPr>
        <p:spPr>
          <a:xfrm>
            <a:off x="6475903" y="3591302"/>
            <a:ext cx="991500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대형마트 및 백화점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03" name="Google Shape;303;g1056cbbc8b1_0_58" descr="자녀 윤곽선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8491" y="24551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056cbbc8b1_0_58"/>
          <p:cNvSpPr/>
          <p:nvPr/>
        </p:nvSpPr>
        <p:spPr>
          <a:xfrm>
            <a:off x="4788491" y="3621132"/>
            <a:ext cx="991500" cy="3621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인구밀도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305" name="Google Shape;305;g1056cbbc8b1_0_58" descr="강의실 윤곽선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9191" y="24551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056cbbc8b1_0_58"/>
          <p:cNvSpPr/>
          <p:nvPr/>
        </p:nvSpPr>
        <p:spPr>
          <a:xfrm>
            <a:off x="1411853" y="3562839"/>
            <a:ext cx="991500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교원 1인당 학생 수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07" name="Google Shape;307;g1056cbbc8b1_0_58" descr="도시 윤곽선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86352" y="24704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056cbbc8b1_0_58"/>
          <p:cNvSpPr/>
          <p:nvPr/>
        </p:nvSpPr>
        <p:spPr>
          <a:xfrm>
            <a:off x="8162553" y="3641159"/>
            <a:ext cx="762000" cy="3621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학원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09" name="Google Shape;309;g1056cbbc8b1_0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4048" y="24704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056cbbc8b1_0_58"/>
          <p:cNvSpPr/>
          <p:nvPr/>
        </p:nvSpPr>
        <p:spPr>
          <a:xfrm>
            <a:off x="9619700" y="3612650"/>
            <a:ext cx="1163100" cy="3621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미분양 물량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311" name="Google Shape;311;g1056cbbc8b1_0_5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12" name="Google Shape;312;g1056cbbc8b1_0_5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056cbbc8b1_0_5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056cbbc8b1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123" y="1835107"/>
            <a:ext cx="3187775" cy="318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g1056cbbc8b1_0_87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20" name="Google Shape;320;g1056cbbc8b1_0_87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056cbbc8b1_0_87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1056cbbc8b1_0_87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23" name="Google Shape;323;g1056cbbc8b1_0_87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dirty="0">
                  <a:solidFill>
                    <a:srgbClr val="493B38"/>
                  </a:solidFill>
                </a:rPr>
                <a:t>2-2</a:t>
              </a:r>
              <a:endParaRPr sz="2500" b="0" i="0" u="none" strike="noStrike" cap="none" dirty="0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056cbbc8b1_0_87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ca125d4d_3_0"/>
          <p:cNvSpPr txBox="1"/>
          <p:nvPr/>
        </p:nvSpPr>
        <p:spPr>
          <a:xfrm>
            <a:off x="2272200" y="4768925"/>
            <a:ext cx="7647600" cy="1692731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총 6가지의 요인을 선별하였으나 이미 부동산데이터 경연대회에서 </a:t>
            </a: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Verdana"/>
              <a:sym typeface="Verdana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유사한 내용이 포함되었음을 확인</a:t>
            </a: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Verdana"/>
              <a:sym typeface="Verdana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기존 경연대회 내의 분석내용은 정확도도 높고 잘 정리되어 있었지만 </a:t>
            </a: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Verdana"/>
              <a:sym typeface="Verdana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서울이라는 특이성을 포함하고 있지</a:t>
            </a:r>
            <a:r>
              <a:rPr lang="en-US" alt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않아 </a:t>
            </a: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Verdana"/>
              <a:sym typeface="Verdana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해당내용을 포함하되 E.T 팀만의 특색</a:t>
            </a:r>
            <a:r>
              <a:rPr lang="en-US" alt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있고 설득력</a:t>
            </a:r>
            <a:r>
              <a:rPr lang="en-US" alt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Verdana"/>
                <a:sym typeface="Verdana"/>
              </a:rPr>
              <a:t>있는 모델을 구상하고자 함</a:t>
            </a: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Verdana"/>
              <a:sym typeface="Verdana"/>
            </a:endParaRPr>
          </a:p>
        </p:txBody>
      </p:sp>
      <p:grpSp>
        <p:nvGrpSpPr>
          <p:cNvPr id="330" name="Google Shape;330;g106ca125d4d_3_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31" name="Google Shape;331;g106ca125d4d_3_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6ca125d4d_3_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" name="Google Shape;333;g106ca125d4d_3_0"/>
          <p:cNvPicPr preferRelativeResize="0"/>
          <p:nvPr/>
        </p:nvPicPr>
        <p:blipFill rotWithShape="1">
          <a:blip r:embed="rId3">
            <a:alphaModFix/>
          </a:blip>
          <a:srcRect b="7287"/>
          <a:stretch/>
        </p:blipFill>
        <p:spPr>
          <a:xfrm>
            <a:off x="4630001" y="1716224"/>
            <a:ext cx="2931997" cy="2458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g106ca125d4d_3_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35" name="Google Shape;335;g106ca125d4d_3_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6ca125d4d_3_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ca125d4d_3_20"/>
          <p:cNvSpPr txBox="1"/>
          <p:nvPr/>
        </p:nvSpPr>
        <p:spPr>
          <a:xfrm>
            <a:off x="2892105" y="5952724"/>
            <a:ext cx="64077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노드맵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연산</a:t>
            </a:r>
            <a:r>
              <a:rPr lang="en-US" alt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342" name="Google Shape;342;g106ca125d4d_3_2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43" name="Google Shape;343;g106ca125d4d_3_2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106ca125d4d_3_2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g106ca125d4d_3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400" y="1361875"/>
            <a:ext cx="4134251" cy="413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g106ca125d4d_3_2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47" name="Google Shape;347;g106ca125d4d_3_2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06ca125d4d_3_2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g106ca125d4d_3_3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54" name="Google Shape;354;g106ca125d4d_3_3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106ca125d4d_3_3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g106ca125d4d_3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250" y="1219162"/>
            <a:ext cx="5849500" cy="4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06ca125d4d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175" y="2536150"/>
            <a:ext cx="759600" cy="7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06ca125d4d_3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625" y="3825275"/>
            <a:ext cx="824425" cy="8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06ca125d4d_3_30"/>
          <p:cNvSpPr txBox="1"/>
          <p:nvPr/>
        </p:nvSpPr>
        <p:spPr>
          <a:xfrm>
            <a:off x="1678433" y="5797543"/>
            <a:ext cx="8835134" cy="658601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서울은 금융, 상업, 관광, 유흥 지구가 대한민국에서 가장 </a:t>
            </a:r>
            <a:r>
              <a:rPr lang="ko-KR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발달하여있으며</a:t>
            </a:r>
            <a:r>
              <a:rPr 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 모든 지구가 </a:t>
            </a:r>
            <a:r>
              <a:rPr lang="ko-KR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모여있다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→ 각각의 지구의 위치와 존재가 집값과 밀접한 연관이 </a:t>
            </a:r>
            <a:r>
              <a:rPr lang="ko-KR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있을것이다</a:t>
            </a:r>
            <a:endParaRPr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60" name="Google Shape;360;g106ca125d4d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900" y="3677275"/>
            <a:ext cx="659050" cy="6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06ca125d4d_3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9050" y="2860325"/>
            <a:ext cx="659050" cy="65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g106ca125d4d_3_3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63" name="Google Shape;363;g106ca125d4d_3_3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6ca125d4d_3_3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934436" y="723147"/>
            <a:ext cx="72591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서론</a:t>
            </a:r>
            <a:endParaRPr sz="2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주제 선정</a:t>
            </a: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역할 분담</a:t>
            </a:r>
            <a:endParaRPr sz="1800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데이터 선정</a:t>
            </a: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rabicPeriod"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본론</a:t>
            </a:r>
            <a:endParaRPr sz="2800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EDA 및 </a:t>
            </a:r>
            <a:r>
              <a:rPr lang="ko-KR" sz="1800" dirty="0" err="1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전처리</a:t>
            </a:r>
            <a:endParaRPr sz="1800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분석 과정</a:t>
            </a: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ko-KR" sz="2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3. </a:t>
            </a:r>
            <a:r>
              <a:rPr lang="ko-KR" sz="2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결론</a:t>
            </a:r>
            <a:endParaRPr sz="2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분석 결과</a:t>
            </a: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sym typeface="Arial"/>
              </a:rPr>
              <a:t>느낀 점</a:t>
            </a:r>
            <a:endParaRPr sz="1800" b="0" i="0" u="none" strike="noStrike" cap="none" dirty="0">
              <a:solidFill>
                <a:schemeClr val="dk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0" y="0"/>
            <a:ext cx="2902591" cy="68580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906010" y="723147"/>
            <a:ext cx="1090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sym typeface="Arial"/>
              </a:rPr>
              <a:t>목차</a:t>
            </a:r>
            <a:endParaRPr sz="3600" b="0" i="0" u="none" strike="noStrike" cap="none" dirty="0">
              <a:solidFill>
                <a:schemeClr val="dk1"/>
              </a:solidFill>
              <a:latin typeface="AppleSDGothicNeoEB00" panose="02000503000000000000" pitchFamily="2" charset="-127"/>
              <a:ea typeface="AppleSDGothicNeoEB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06ca125d4d_3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250" y="1343662"/>
            <a:ext cx="5849500" cy="41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06ca125d4d_3_176"/>
          <p:cNvSpPr/>
          <p:nvPr/>
        </p:nvSpPr>
        <p:spPr>
          <a:xfrm>
            <a:off x="6308750" y="36969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06ca125d4d_3_176"/>
          <p:cNvSpPr/>
          <p:nvPr/>
        </p:nvSpPr>
        <p:spPr>
          <a:xfrm>
            <a:off x="5601900" y="27457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06ca125d4d_3_176"/>
          <p:cNvSpPr/>
          <p:nvPr/>
        </p:nvSpPr>
        <p:spPr>
          <a:xfrm>
            <a:off x="5766600" y="29104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06ca125d4d_3_176"/>
          <p:cNvSpPr/>
          <p:nvPr/>
        </p:nvSpPr>
        <p:spPr>
          <a:xfrm>
            <a:off x="6473450" y="38616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g106ca125d4d_3_176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75" name="Google Shape;375;g106ca125d4d_3_176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106ca125d4d_3_176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g106ca125d4d_3_176"/>
          <p:cNvSpPr/>
          <p:nvPr/>
        </p:nvSpPr>
        <p:spPr>
          <a:xfrm>
            <a:off x="5898900" y="30427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06ca125d4d_3_176"/>
          <p:cNvSpPr/>
          <p:nvPr/>
        </p:nvSpPr>
        <p:spPr>
          <a:xfrm>
            <a:off x="6605750" y="39939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06ca125d4d_3_176"/>
          <p:cNvSpPr/>
          <p:nvPr/>
        </p:nvSpPr>
        <p:spPr>
          <a:xfrm>
            <a:off x="5559775" y="342900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06ca125d4d_3_176"/>
          <p:cNvSpPr/>
          <p:nvPr/>
        </p:nvSpPr>
        <p:spPr>
          <a:xfrm>
            <a:off x="5724475" y="359370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06ca125d4d_3_176"/>
          <p:cNvSpPr/>
          <p:nvPr/>
        </p:nvSpPr>
        <p:spPr>
          <a:xfrm>
            <a:off x="5856775" y="372600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06ca125d4d_3_176"/>
          <p:cNvSpPr/>
          <p:nvPr/>
        </p:nvSpPr>
        <p:spPr>
          <a:xfrm>
            <a:off x="4810800" y="35245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06ca125d4d_3_176"/>
          <p:cNvSpPr/>
          <p:nvPr/>
        </p:nvSpPr>
        <p:spPr>
          <a:xfrm>
            <a:off x="4975500" y="36892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06ca125d4d_3_176"/>
          <p:cNvSpPr/>
          <p:nvPr/>
        </p:nvSpPr>
        <p:spPr>
          <a:xfrm>
            <a:off x="5107800" y="38215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06ca125d4d_3_176"/>
          <p:cNvSpPr txBox="1"/>
          <p:nvPr/>
        </p:nvSpPr>
        <p:spPr>
          <a:xfrm>
            <a:off x="2976196" y="5733509"/>
            <a:ext cx="6407700" cy="40006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금융 지구</a:t>
            </a:r>
            <a:endParaRPr sz="20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386" name="Google Shape;386;g106ca125d4d_3_176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87" name="Google Shape;387;g106ca125d4d_3_176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106ca125d4d_3_176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g106ca125d4d_3_176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90" name="Google Shape;390;g106ca125d4d_3_176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106ca125d4d_3_176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106ca125d4d_3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1250" y="1343662"/>
            <a:ext cx="5849500" cy="417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g106ca125d4d_3_191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398" name="Google Shape;398;g106ca125d4d_3_191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06ca125d4d_3_191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g106ca125d4d_3_191"/>
          <p:cNvSpPr/>
          <p:nvPr/>
        </p:nvSpPr>
        <p:spPr>
          <a:xfrm>
            <a:off x="4787350" y="30334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06ca125d4d_3_191"/>
          <p:cNvSpPr/>
          <p:nvPr/>
        </p:nvSpPr>
        <p:spPr>
          <a:xfrm>
            <a:off x="4952050" y="31981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106ca125d4d_3_191"/>
          <p:cNvSpPr/>
          <p:nvPr/>
        </p:nvSpPr>
        <p:spPr>
          <a:xfrm>
            <a:off x="5084350" y="33304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06ca125d4d_3_191"/>
          <p:cNvSpPr/>
          <p:nvPr/>
        </p:nvSpPr>
        <p:spPr>
          <a:xfrm>
            <a:off x="5361050" y="35275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6ca125d4d_3_191"/>
          <p:cNvSpPr/>
          <p:nvPr/>
        </p:nvSpPr>
        <p:spPr>
          <a:xfrm>
            <a:off x="5525750" y="36922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6ca125d4d_3_191"/>
          <p:cNvSpPr/>
          <p:nvPr/>
        </p:nvSpPr>
        <p:spPr>
          <a:xfrm>
            <a:off x="5658050" y="38245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06ca125d4d_3_191"/>
          <p:cNvSpPr/>
          <p:nvPr/>
        </p:nvSpPr>
        <p:spPr>
          <a:xfrm>
            <a:off x="5906700" y="30505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06ca125d4d_3_191"/>
          <p:cNvSpPr/>
          <p:nvPr/>
        </p:nvSpPr>
        <p:spPr>
          <a:xfrm>
            <a:off x="6071400" y="32152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06ca125d4d_3_191"/>
          <p:cNvSpPr/>
          <p:nvPr/>
        </p:nvSpPr>
        <p:spPr>
          <a:xfrm>
            <a:off x="6203700" y="33475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106ca125d4d_3_191"/>
          <p:cNvSpPr/>
          <p:nvPr/>
        </p:nvSpPr>
        <p:spPr>
          <a:xfrm>
            <a:off x="7026050" y="38245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06ca125d4d_3_191"/>
          <p:cNvSpPr/>
          <p:nvPr/>
        </p:nvSpPr>
        <p:spPr>
          <a:xfrm>
            <a:off x="7190750" y="39892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106ca125d4d_3_191"/>
          <p:cNvSpPr/>
          <p:nvPr/>
        </p:nvSpPr>
        <p:spPr>
          <a:xfrm>
            <a:off x="7323050" y="41215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06ca125d4d_3_191"/>
          <p:cNvSpPr/>
          <p:nvPr/>
        </p:nvSpPr>
        <p:spPr>
          <a:xfrm>
            <a:off x="6342050" y="3824550"/>
            <a:ext cx="791100" cy="791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106ca125d4d_3_191"/>
          <p:cNvSpPr/>
          <p:nvPr/>
        </p:nvSpPr>
        <p:spPr>
          <a:xfrm>
            <a:off x="6506750" y="3989250"/>
            <a:ext cx="461700" cy="461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06ca125d4d_3_191"/>
          <p:cNvSpPr/>
          <p:nvPr/>
        </p:nvSpPr>
        <p:spPr>
          <a:xfrm>
            <a:off x="6639050" y="4121550"/>
            <a:ext cx="197100" cy="197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6ca125d4d_3_191"/>
          <p:cNvSpPr txBox="1"/>
          <p:nvPr/>
        </p:nvSpPr>
        <p:spPr>
          <a:xfrm>
            <a:off x="2976196" y="5733509"/>
            <a:ext cx="6407700" cy="40006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상업 지구</a:t>
            </a:r>
            <a:endParaRPr sz="20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416" name="Google Shape;416;g106ca125d4d_3_191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17" name="Google Shape;417;g106ca125d4d_3_191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106ca125d4d_3_191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g106ca125d4d_3_191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20" name="Google Shape;420;g106ca125d4d_3_191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106ca125d4d_3_191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g106ca125d4d_3_21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27" name="Google Shape;427;g106ca125d4d_3_21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106ca125d4d_3_21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g106ca125d4d_3_210"/>
          <p:cNvGrpSpPr/>
          <p:nvPr/>
        </p:nvGrpSpPr>
        <p:grpSpPr>
          <a:xfrm>
            <a:off x="3171250" y="1343675"/>
            <a:ext cx="5849500" cy="4170675"/>
            <a:chOff x="3171250" y="1343662"/>
            <a:chExt cx="5849500" cy="4170675"/>
          </a:xfrm>
        </p:grpSpPr>
        <p:pic>
          <p:nvPicPr>
            <p:cNvPr id="430" name="Google Shape;430;g106ca125d4d_3_2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1250" y="1343662"/>
              <a:ext cx="5849500" cy="417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106ca125d4d_3_210"/>
            <p:cNvSpPr/>
            <p:nvPr/>
          </p:nvSpPr>
          <p:spPr>
            <a:xfrm>
              <a:off x="6144050" y="2646338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106ca125d4d_3_210"/>
            <p:cNvSpPr/>
            <p:nvPr/>
          </p:nvSpPr>
          <p:spPr>
            <a:xfrm>
              <a:off x="5122875" y="33952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106ca125d4d_3_210"/>
            <p:cNvSpPr/>
            <p:nvPr/>
          </p:nvSpPr>
          <p:spPr>
            <a:xfrm>
              <a:off x="6473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g106ca125d4d_3_210"/>
            <p:cNvSpPr/>
            <p:nvPr/>
          </p:nvSpPr>
          <p:spPr>
            <a:xfrm>
              <a:off x="5319975" y="30658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106ca125d4d_3_210"/>
            <p:cNvSpPr/>
            <p:nvPr/>
          </p:nvSpPr>
          <p:spPr>
            <a:xfrm>
              <a:off x="5452275" y="31981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g106ca125d4d_3_210"/>
            <p:cNvSpPr/>
            <p:nvPr/>
          </p:nvSpPr>
          <p:spPr>
            <a:xfrm>
              <a:off x="6276350" y="27786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106ca125d4d_3_210"/>
            <p:cNvSpPr/>
            <p:nvPr/>
          </p:nvSpPr>
          <p:spPr>
            <a:xfrm>
              <a:off x="5255175" y="35275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106ca125d4d_3_210"/>
            <p:cNvSpPr/>
            <p:nvPr/>
          </p:nvSpPr>
          <p:spPr>
            <a:xfrm>
              <a:off x="6605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g106ca125d4d_3_210"/>
            <p:cNvSpPr/>
            <p:nvPr/>
          </p:nvSpPr>
          <p:spPr>
            <a:xfrm>
              <a:off x="7256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106ca125d4d_3_210"/>
            <p:cNvSpPr/>
            <p:nvPr/>
          </p:nvSpPr>
          <p:spPr>
            <a:xfrm>
              <a:off x="7388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g106ca125d4d_3_210"/>
            <p:cNvSpPr/>
            <p:nvPr/>
          </p:nvSpPr>
          <p:spPr>
            <a:xfrm>
              <a:off x="5798163" y="29757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g106ca125d4d_3_210"/>
            <p:cNvSpPr/>
            <p:nvPr/>
          </p:nvSpPr>
          <p:spPr>
            <a:xfrm>
              <a:off x="5930463" y="31080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g106ca125d4d_3_210"/>
            <p:cNvSpPr/>
            <p:nvPr/>
          </p:nvSpPr>
          <p:spPr>
            <a:xfrm>
              <a:off x="5601900" y="27457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g106ca125d4d_3_210"/>
            <p:cNvSpPr/>
            <p:nvPr/>
          </p:nvSpPr>
          <p:spPr>
            <a:xfrm>
              <a:off x="5766600" y="29104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g106ca125d4d_3_210"/>
            <p:cNvSpPr/>
            <p:nvPr/>
          </p:nvSpPr>
          <p:spPr>
            <a:xfrm>
              <a:off x="5898900" y="30427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g106ca125d4d_3_210"/>
            <p:cNvSpPr/>
            <p:nvPr/>
          </p:nvSpPr>
          <p:spPr>
            <a:xfrm>
              <a:off x="5979350" y="24816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g106ca125d4d_3_210"/>
            <p:cNvSpPr/>
            <p:nvPr/>
          </p:nvSpPr>
          <p:spPr>
            <a:xfrm>
              <a:off x="6144050" y="26463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g106ca125d4d_3_210"/>
            <p:cNvSpPr/>
            <p:nvPr/>
          </p:nvSpPr>
          <p:spPr>
            <a:xfrm>
              <a:off x="6276350" y="27786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g106ca125d4d_3_210"/>
            <p:cNvSpPr/>
            <p:nvPr/>
          </p:nvSpPr>
          <p:spPr>
            <a:xfrm>
              <a:off x="5059750" y="29011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g106ca125d4d_3_210"/>
            <p:cNvSpPr/>
            <p:nvPr/>
          </p:nvSpPr>
          <p:spPr>
            <a:xfrm>
              <a:off x="5224450" y="30658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g106ca125d4d_3_210"/>
            <p:cNvSpPr/>
            <p:nvPr/>
          </p:nvSpPr>
          <p:spPr>
            <a:xfrm>
              <a:off x="5356750" y="31981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g106ca125d4d_3_210"/>
            <p:cNvSpPr/>
            <p:nvPr/>
          </p:nvSpPr>
          <p:spPr>
            <a:xfrm>
              <a:off x="4958175" y="32305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g106ca125d4d_3_210"/>
            <p:cNvSpPr/>
            <p:nvPr/>
          </p:nvSpPr>
          <p:spPr>
            <a:xfrm>
              <a:off x="5122875" y="33952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g106ca125d4d_3_210"/>
            <p:cNvSpPr/>
            <p:nvPr/>
          </p:nvSpPr>
          <p:spPr>
            <a:xfrm>
              <a:off x="5255175" y="35275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g106ca125d4d_3_210"/>
            <p:cNvSpPr/>
            <p:nvPr/>
          </p:nvSpPr>
          <p:spPr>
            <a:xfrm>
              <a:off x="6308750" y="36969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g106ca125d4d_3_210"/>
            <p:cNvSpPr/>
            <p:nvPr/>
          </p:nvSpPr>
          <p:spPr>
            <a:xfrm>
              <a:off x="6473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g106ca125d4d_3_210"/>
            <p:cNvSpPr/>
            <p:nvPr/>
          </p:nvSpPr>
          <p:spPr>
            <a:xfrm>
              <a:off x="6605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g106ca125d4d_3_210"/>
            <p:cNvSpPr/>
            <p:nvPr/>
          </p:nvSpPr>
          <p:spPr>
            <a:xfrm>
              <a:off x="7091750" y="36969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106ca125d4d_3_210"/>
            <p:cNvSpPr/>
            <p:nvPr/>
          </p:nvSpPr>
          <p:spPr>
            <a:xfrm>
              <a:off x="7256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g106ca125d4d_3_210"/>
            <p:cNvSpPr/>
            <p:nvPr/>
          </p:nvSpPr>
          <p:spPr>
            <a:xfrm>
              <a:off x="7388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g106ca125d4d_3_210"/>
          <p:cNvSpPr txBox="1"/>
          <p:nvPr/>
        </p:nvSpPr>
        <p:spPr>
          <a:xfrm>
            <a:off x="2204101" y="5755000"/>
            <a:ext cx="7783800" cy="40006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 지구</a:t>
            </a:r>
            <a:endParaRPr sz="20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462" name="Google Shape;462;g106ca125d4d_3_21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63" name="Google Shape;463;g106ca125d4d_3_21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106ca125d4d_3_21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g106ca125d4d_3_21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66" name="Google Shape;466;g106ca125d4d_3_21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106ca125d4d_3_21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106ca125d4d_3_22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73" name="Google Shape;473;g106ca125d4d_3_22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06ca125d4d_3_22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g106ca125d4d_3_229"/>
          <p:cNvGrpSpPr/>
          <p:nvPr/>
        </p:nvGrpSpPr>
        <p:grpSpPr>
          <a:xfrm>
            <a:off x="3171250" y="1343662"/>
            <a:ext cx="5849500" cy="4170675"/>
            <a:chOff x="3171250" y="1343662"/>
            <a:chExt cx="5849500" cy="4170675"/>
          </a:xfrm>
        </p:grpSpPr>
        <p:pic>
          <p:nvPicPr>
            <p:cNvPr id="476" name="Google Shape;476;g106ca125d4d_3_2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1250" y="1343662"/>
              <a:ext cx="5849500" cy="417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g106ca125d4d_3_229"/>
            <p:cNvSpPr/>
            <p:nvPr/>
          </p:nvSpPr>
          <p:spPr>
            <a:xfrm>
              <a:off x="5122875" y="33952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106ca125d4d_3_229"/>
            <p:cNvSpPr/>
            <p:nvPr/>
          </p:nvSpPr>
          <p:spPr>
            <a:xfrm>
              <a:off x="6473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106ca125d4d_3_229"/>
            <p:cNvSpPr/>
            <p:nvPr/>
          </p:nvSpPr>
          <p:spPr>
            <a:xfrm>
              <a:off x="5699613" y="29335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g106ca125d4d_3_229"/>
            <p:cNvSpPr/>
            <p:nvPr/>
          </p:nvSpPr>
          <p:spPr>
            <a:xfrm>
              <a:off x="5864313" y="30658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106ca125d4d_3_229"/>
            <p:cNvSpPr/>
            <p:nvPr/>
          </p:nvSpPr>
          <p:spPr>
            <a:xfrm>
              <a:off x="5255175" y="35275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g106ca125d4d_3_229"/>
            <p:cNvSpPr/>
            <p:nvPr/>
          </p:nvSpPr>
          <p:spPr>
            <a:xfrm>
              <a:off x="6605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g106ca125d4d_3_229"/>
            <p:cNvSpPr/>
            <p:nvPr/>
          </p:nvSpPr>
          <p:spPr>
            <a:xfrm>
              <a:off x="5798150" y="36645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106ca125d4d_3_229"/>
            <p:cNvSpPr/>
            <p:nvPr/>
          </p:nvSpPr>
          <p:spPr>
            <a:xfrm>
              <a:off x="5898888" y="37968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g106ca125d4d_3_229"/>
            <p:cNvSpPr/>
            <p:nvPr/>
          </p:nvSpPr>
          <p:spPr>
            <a:xfrm>
              <a:off x="5601900" y="27457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g106ca125d4d_3_229"/>
            <p:cNvSpPr/>
            <p:nvPr/>
          </p:nvSpPr>
          <p:spPr>
            <a:xfrm>
              <a:off x="5766600" y="29104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106ca125d4d_3_229"/>
            <p:cNvSpPr/>
            <p:nvPr/>
          </p:nvSpPr>
          <p:spPr>
            <a:xfrm>
              <a:off x="5898900" y="30427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g106ca125d4d_3_229"/>
            <p:cNvSpPr/>
            <p:nvPr/>
          </p:nvSpPr>
          <p:spPr>
            <a:xfrm>
              <a:off x="5567300" y="34998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g106ca125d4d_3_229"/>
            <p:cNvSpPr/>
            <p:nvPr/>
          </p:nvSpPr>
          <p:spPr>
            <a:xfrm>
              <a:off x="5732000" y="36645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106ca125d4d_3_229"/>
            <p:cNvSpPr/>
            <p:nvPr/>
          </p:nvSpPr>
          <p:spPr>
            <a:xfrm>
              <a:off x="5864300" y="37968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106ca125d4d_3_229"/>
            <p:cNvSpPr/>
            <p:nvPr/>
          </p:nvSpPr>
          <p:spPr>
            <a:xfrm>
              <a:off x="4958150" y="32305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106ca125d4d_3_229"/>
            <p:cNvSpPr/>
            <p:nvPr/>
          </p:nvSpPr>
          <p:spPr>
            <a:xfrm>
              <a:off x="5122850" y="33952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g106ca125d4d_3_229"/>
            <p:cNvSpPr/>
            <p:nvPr/>
          </p:nvSpPr>
          <p:spPr>
            <a:xfrm>
              <a:off x="5255150" y="35275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106ca125d4d_3_229"/>
            <p:cNvSpPr/>
            <p:nvPr/>
          </p:nvSpPr>
          <p:spPr>
            <a:xfrm>
              <a:off x="6308750" y="3696950"/>
              <a:ext cx="791100" cy="791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106ca125d4d_3_229"/>
            <p:cNvSpPr/>
            <p:nvPr/>
          </p:nvSpPr>
          <p:spPr>
            <a:xfrm>
              <a:off x="6473450" y="3861650"/>
              <a:ext cx="461700" cy="4617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g106ca125d4d_3_229"/>
            <p:cNvSpPr/>
            <p:nvPr/>
          </p:nvSpPr>
          <p:spPr>
            <a:xfrm>
              <a:off x="6605750" y="3993950"/>
              <a:ext cx="197100" cy="197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g106ca125d4d_3_229"/>
          <p:cNvSpPr txBox="1"/>
          <p:nvPr/>
        </p:nvSpPr>
        <p:spPr>
          <a:xfrm>
            <a:off x="2976196" y="5733509"/>
            <a:ext cx="64077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/>
              <a:t>유흥 지구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g106ca125d4d_3_22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499" name="Google Shape;499;g106ca125d4d_3_22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106ca125d4d_3_22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g106ca125d4d_3_229"/>
          <p:cNvSpPr txBox="1"/>
          <p:nvPr/>
        </p:nvSpPr>
        <p:spPr>
          <a:xfrm>
            <a:off x="2204101" y="5755000"/>
            <a:ext cx="7783800" cy="40006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유흥 지구</a:t>
            </a:r>
            <a:endParaRPr sz="20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02" name="Google Shape;502;g106ca125d4d_3_22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03" name="Google Shape;503;g106ca125d4d_3_22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106ca125d4d_3_22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1056cbbc8b1_0_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688199" cy="5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056cbbc8b1_0_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8853" y="1362650"/>
            <a:ext cx="6242427" cy="51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056cbbc8b1_0_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2373" y="1"/>
            <a:ext cx="525049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6cbbc8b1_0_138"/>
          <p:cNvSpPr txBox="1"/>
          <p:nvPr/>
        </p:nvSpPr>
        <p:spPr>
          <a:xfrm>
            <a:off x="2892155" y="5895024"/>
            <a:ext cx="64077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노드맵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완성!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17" name="Google Shape;517;g1056cbbc8b1_0_13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18" name="Google Shape;518;g1056cbbc8b1_0_13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056cbbc8b1_0_13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선정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" name="Google Shape;520;g1056cbbc8b1_0_138"/>
          <p:cNvPicPr preferRelativeResize="0"/>
          <p:nvPr/>
        </p:nvPicPr>
        <p:blipFill rotWithShape="1">
          <a:blip r:embed="rId3">
            <a:alphaModFix/>
          </a:blip>
          <a:srcRect t="3346" r="2161" b="4969"/>
          <a:stretch/>
        </p:blipFill>
        <p:spPr>
          <a:xfrm>
            <a:off x="3276900" y="1416350"/>
            <a:ext cx="5543177" cy="4025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g1056cbbc8b1_0_13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22" name="Google Shape;522;g1056cbbc8b1_0_13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056cbbc8b1_0_13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g1056cbbc8b1_0_13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25" name="Google Shape;525;g1056cbbc8b1_0_13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1056cbbc8b1_0_13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6ca125d4d_3_43"/>
          <p:cNvSpPr txBox="1"/>
          <p:nvPr/>
        </p:nvSpPr>
        <p:spPr>
          <a:xfrm>
            <a:off x="2563799" y="5952725"/>
            <a:ext cx="70644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통계분석을 통한 수식을 대입하여 유사한 공식을 작성</a:t>
            </a:r>
            <a:endParaRPr sz="1900" b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32" name="Google Shape;532;g106ca125d4d_3_43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33" name="Google Shape;533;g106ca125d4d_3_43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106ca125d4d_3_43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" name="Google Shape;535;g106ca125d4d_3_43"/>
          <p:cNvPicPr preferRelativeResize="0"/>
          <p:nvPr/>
        </p:nvPicPr>
        <p:blipFill rotWithShape="1">
          <a:blip r:embed="rId3">
            <a:alphaModFix/>
          </a:blip>
          <a:srcRect r="28104"/>
          <a:stretch/>
        </p:blipFill>
        <p:spPr>
          <a:xfrm>
            <a:off x="6340000" y="1826700"/>
            <a:ext cx="4928876" cy="33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06ca125d4d_3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550" y="1826700"/>
            <a:ext cx="4928874" cy="311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g106ca125d4d_3_43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38" name="Google Shape;538;g106ca125d4d_3_43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06ca125d4d_3_43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6ca125d4d_3_54"/>
          <p:cNvSpPr txBox="1"/>
          <p:nvPr/>
        </p:nvSpPr>
        <p:spPr>
          <a:xfrm>
            <a:off x="1971453" y="5375208"/>
            <a:ext cx="8249092" cy="64629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ko-KR" sz="1800" b="0" u="none" strike="noStrike" cap="none" dirty="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채점 후 집값 데이터와 대조하여 오차 부분을 </a:t>
            </a:r>
            <a:endParaRPr lang="en-US" altLang="ko-KR" sz="1800" b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ko-KR" sz="1800" b="0" u="none" strike="noStrike" cap="none" dirty="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기존 데이터와의 상관 계수를 대입하여 시각화 하</a:t>
            </a:r>
            <a:r>
              <a:rPr lang="ko-KR" altLang="en-US" sz="1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려 했지만</a:t>
            </a:r>
            <a:r>
              <a:rPr lang="en-US" altLang="ko-KR" sz="18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,,,</a:t>
            </a:r>
            <a:endParaRPr sz="1800" b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45" name="Google Shape;545;g106ca125d4d_3_54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46" name="Google Shape;546;g106ca125d4d_3_54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06ca125d4d_3_54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8" name="Google Shape;548;g106ca125d4d_3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4605" y="2498650"/>
            <a:ext cx="1902789" cy="1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g106ca125d4d_3_54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51" name="Google Shape;551;g106ca125d4d_3_54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06ca125d4d_3_54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g1057f480abb_3_5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59" name="Google Shape;559;g1057f480abb_3_5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057f480abb_3_5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과정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g1057f480abb_3_5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62" name="Google Shape;562;g1057f480abb_3_5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2-2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057f480abb_3_5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과정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564" name="Google Shape;564;g1057f480abb_3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927" y="1384961"/>
            <a:ext cx="9640145" cy="483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"/>
          <p:cNvSpPr txBox="1"/>
          <p:nvPr/>
        </p:nvSpPr>
        <p:spPr>
          <a:xfrm>
            <a:off x="3056668" y="6071699"/>
            <a:ext cx="64077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6개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변인과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아파트 가격의 상관관계(강남구)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71" name="Google Shape;571;p8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573" name="Google Shape;5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7" y="1217425"/>
            <a:ext cx="5327875" cy="442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C03391-8E7E-41CB-A48E-514C4EFFA42B}"/>
              </a:ext>
            </a:extLst>
          </p:cNvPr>
          <p:cNvSpPr/>
          <p:nvPr/>
        </p:nvSpPr>
        <p:spPr>
          <a:xfrm>
            <a:off x="6292516" y="3092115"/>
            <a:ext cx="661737" cy="10708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59418">
            <a:off x="7515840" y="3454620"/>
            <a:ext cx="707784" cy="74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32349">
            <a:off x="5514312" y="2871799"/>
            <a:ext cx="550156" cy="5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649442">
            <a:off x="6756997" y="3904278"/>
            <a:ext cx="588578" cy="49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3"/>
          <p:cNvGrpSpPr/>
          <p:nvPr/>
        </p:nvGrpSpPr>
        <p:grpSpPr>
          <a:xfrm>
            <a:off x="272641" y="349756"/>
            <a:ext cx="3190649" cy="461665"/>
            <a:chOff x="352338" y="492369"/>
            <a:chExt cx="1770077" cy="461665"/>
          </a:xfrm>
        </p:grpSpPr>
        <p:sp>
          <p:nvSpPr>
            <p:cNvPr id="103" name="Google Shape;103;p3"/>
            <p:cNvSpPr/>
            <p:nvPr/>
          </p:nvSpPr>
          <p:spPr>
            <a:xfrm>
              <a:off x="352338" y="492369"/>
              <a:ext cx="318781" cy="461665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71119" y="492369"/>
              <a:ext cx="1451296" cy="461665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주제 선정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353855">
            <a:off x="3372458" y="2344839"/>
            <a:ext cx="811971" cy="888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3"/>
          <p:cNvGrpSpPr/>
          <p:nvPr/>
        </p:nvGrpSpPr>
        <p:grpSpPr>
          <a:xfrm>
            <a:off x="5058896" y="3206827"/>
            <a:ext cx="859651" cy="1752363"/>
            <a:chOff x="3677694" y="2110973"/>
            <a:chExt cx="884256" cy="1908368"/>
          </a:xfrm>
        </p:grpSpPr>
        <p:grpSp>
          <p:nvGrpSpPr>
            <p:cNvPr id="107" name="Google Shape;107;p3"/>
            <p:cNvGrpSpPr/>
            <p:nvPr/>
          </p:nvGrpSpPr>
          <p:grpSpPr>
            <a:xfrm>
              <a:off x="3677694" y="2110973"/>
              <a:ext cx="884256" cy="1908368"/>
              <a:chOff x="3677694" y="2110973"/>
              <a:chExt cx="884256" cy="1908368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3677694" y="2110973"/>
                <a:ext cx="884256" cy="341644"/>
              </a:xfrm>
              <a:prstGeom prst="triangle">
                <a:avLst>
                  <a:gd name="adj" fmla="val 50000"/>
                </a:avLst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3808324" y="2391508"/>
                <a:ext cx="602901" cy="1627833"/>
              </a:xfrm>
              <a:prstGeom prst="rect">
                <a:avLst/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"/>
            <p:cNvGrpSpPr/>
            <p:nvPr/>
          </p:nvGrpSpPr>
          <p:grpSpPr>
            <a:xfrm>
              <a:off x="3917756" y="2513725"/>
              <a:ext cx="394088" cy="462224"/>
              <a:chOff x="3937852" y="2513725"/>
              <a:chExt cx="394088" cy="462224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3937852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4158139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3937852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4158139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" name="Google Shape;115;p3"/>
          <p:cNvGrpSpPr/>
          <p:nvPr/>
        </p:nvGrpSpPr>
        <p:grpSpPr>
          <a:xfrm>
            <a:off x="6261555" y="3511315"/>
            <a:ext cx="859651" cy="1447876"/>
            <a:chOff x="3677694" y="2110973"/>
            <a:chExt cx="884256" cy="1576774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3677694" y="2110973"/>
              <a:ext cx="884256" cy="1576774"/>
              <a:chOff x="3677694" y="2110973"/>
              <a:chExt cx="884256" cy="1576774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3677694" y="2110973"/>
                <a:ext cx="884256" cy="341644"/>
              </a:xfrm>
              <a:prstGeom prst="triangle">
                <a:avLst>
                  <a:gd name="adj" fmla="val 50000"/>
                </a:avLst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3808324" y="2391509"/>
                <a:ext cx="602901" cy="1296238"/>
              </a:xfrm>
              <a:prstGeom prst="rect">
                <a:avLst/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3"/>
            <p:cNvGrpSpPr/>
            <p:nvPr/>
          </p:nvGrpSpPr>
          <p:grpSpPr>
            <a:xfrm>
              <a:off x="3917756" y="2513725"/>
              <a:ext cx="394088" cy="462224"/>
              <a:chOff x="3937852" y="2513725"/>
              <a:chExt cx="394088" cy="462224"/>
            </a:xfrm>
          </p:grpSpPr>
          <p:sp>
            <p:nvSpPr>
              <p:cNvPr id="120" name="Google Shape;120;p3"/>
              <p:cNvSpPr/>
              <p:nvPr/>
            </p:nvSpPr>
            <p:spPr>
              <a:xfrm>
                <a:off x="3937852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4158139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937852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158139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" name="Google Shape;124;p3"/>
          <p:cNvGrpSpPr/>
          <p:nvPr/>
        </p:nvGrpSpPr>
        <p:grpSpPr>
          <a:xfrm>
            <a:off x="7422192" y="4051325"/>
            <a:ext cx="859651" cy="907866"/>
            <a:chOff x="3677694" y="2110973"/>
            <a:chExt cx="884256" cy="988690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3677694" y="2110973"/>
              <a:ext cx="884256" cy="988690"/>
              <a:chOff x="3677694" y="2110973"/>
              <a:chExt cx="884256" cy="988690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3677694" y="2110973"/>
                <a:ext cx="884256" cy="341644"/>
              </a:xfrm>
              <a:prstGeom prst="triangle">
                <a:avLst>
                  <a:gd name="adj" fmla="val 50000"/>
                </a:avLst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3808324" y="2391508"/>
                <a:ext cx="602901" cy="708155"/>
              </a:xfrm>
              <a:prstGeom prst="rect">
                <a:avLst/>
              </a:prstGeom>
              <a:solidFill>
                <a:srgbClr val="C9BF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3"/>
            <p:cNvGrpSpPr/>
            <p:nvPr/>
          </p:nvGrpSpPr>
          <p:grpSpPr>
            <a:xfrm>
              <a:off x="3917756" y="2513725"/>
              <a:ext cx="394088" cy="462224"/>
              <a:chOff x="3937852" y="2513725"/>
              <a:chExt cx="394088" cy="462224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3937852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158139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3937852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158139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" name="Google Shape;133;p3"/>
          <p:cNvGrpSpPr/>
          <p:nvPr/>
        </p:nvGrpSpPr>
        <p:grpSpPr>
          <a:xfrm>
            <a:off x="3898779" y="1750059"/>
            <a:ext cx="859651" cy="3230795"/>
            <a:chOff x="3677694" y="2110973"/>
            <a:chExt cx="884256" cy="3518419"/>
          </a:xfrm>
        </p:grpSpPr>
        <p:grpSp>
          <p:nvGrpSpPr>
            <p:cNvPr id="134" name="Google Shape;134;p3"/>
            <p:cNvGrpSpPr/>
            <p:nvPr/>
          </p:nvGrpSpPr>
          <p:grpSpPr>
            <a:xfrm>
              <a:off x="3677694" y="2110973"/>
              <a:ext cx="884256" cy="3518419"/>
              <a:chOff x="3677694" y="2110973"/>
              <a:chExt cx="884256" cy="3518419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3677694" y="2110973"/>
                <a:ext cx="884256" cy="341644"/>
              </a:xfrm>
              <a:prstGeom prst="triangle">
                <a:avLst>
                  <a:gd name="adj" fmla="val 50000"/>
                </a:avLst>
              </a:prstGeom>
              <a:solidFill>
                <a:srgbClr val="ECC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08324" y="2391508"/>
                <a:ext cx="602901" cy="3237884"/>
              </a:xfrm>
              <a:prstGeom prst="rect">
                <a:avLst/>
              </a:prstGeom>
              <a:solidFill>
                <a:srgbClr val="ECC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3"/>
            <p:cNvGrpSpPr/>
            <p:nvPr/>
          </p:nvGrpSpPr>
          <p:grpSpPr>
            <a:xfrm>
              <a:off x="3917756" y="2513725"/>
              <a:ext cx="394088" cy="462224"/>
              <a:chOff x="3937852" y="2513725"/>
              <a:chExt cx="394088" cy="462224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3937852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4158139" y="2513725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37852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4158139" y="2768069"/>
                <a:ext cx="173801" cy="207880"/>
              </a:xfrm>
              <a:prstGeom prst="rect">
                <a:avLst/>
              </a:prstGeom>
              <a:solidFill>
                <a:srgbClr val="FAF5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42" name="Google Shape;142;p3"/>
          <p:cNvCxnSpPr/>
          <p:nvPr/>
        </p:nvCxnSpPr>
        <p:spPr>
          <a:xfrm>
            <a:off x="3260244" y="4959191"/>
            <a:ext cx="5642360" cy="0"/>
          </a:xfrm>
          <a:prstGeom prst="straightConnector1">
            <a:avLst/>
          </a:prstGeom>
          <a:noFill/>
          <a:ln w="38100" cap="flat" cmpd="sng">
            <a:solidFill>
              <a:srgbClr val="C9BF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3"/>
          <p:cNvSpPr txBox="1"/>
          <p:nvPr/>
        </p:nvSpPr>
        <p:spPr>
          <a:xfrm>
            <a:off x="1950200" y="5629774"/>
            <a:ext cx="8426408" cy="446236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집값은 왜 변할까?</a:t>
            </a:r>
            <a:endParaRPr sz="20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57f480abb_3_21"/>
          <p:cNvSpPr txBox="1"/>
          <p:nvPr/>
        </p:nvSpPr>
        <p:spPr>
          <a:xfrm>
            <a:off x="2212085" y="5475544"/>
            <a:ext cx="7767829" cy="861734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편차가 심하게 나온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column의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fitting</a:t>
            </a:r>
            <a:r>
              <a:rPr lang="en-US" alt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  <a:sym typeface="Calibri"/>
              </a:rPr>
              <a:t>작업 진행</a:t>
            </a:r>
            <a:endParaRPr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&lt;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def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x_func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(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x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a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b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, c):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y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 = (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a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/(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x-b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)) *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abs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(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x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-c) * (80 - (1/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x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))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return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y</a:t>
            </a:r>
            <a:r>
              <a:rPr lang="ko-KR" sz="16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Malgun Gothic"/>
                <a:sym typeface="Malgun Gothic"/>
              </a:rPr>
              <a:t>&gt;</a:t>
            </a:r>
            <a:endParaRPr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  <a:sym typeface="Calibri"/>
            </a:endParaRPr>
          </a:p>
        </p:txBody>
      </p:sp>
      <p:grpSp>
        <p:nvGrpSpPr>
          <p:cNvPr id="579" name="Google Shape;579;g1057f480abb_3_21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80" name="Google Shape;580;g1057f480abb_3_21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2-2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057f480abb_3_21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시각화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sp>
        <p:nvSpPr>
          <p:cNvPr id="582" name="Google Shape;582;g1057f480abb_3_21"/>
          <p:cNvSpPr txBox="1"/>
          <p:nvPr/>
        </p:nvSpPr>
        <p:spPr>
          <a:xfrm>
            <a:off x="551775" y="2338550"/>
            <a:ext cx="14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g1057f480abb_3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1870375"/>
            <a:ext cx="34832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057f480abb_3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300" y="1870375"/>
            <a:ext cx="34832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057f480abb_3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00" y="1933938"/>
            <a:ext cx="3483275" cy="2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6ca125d4d_3_140"/>
          <p:cNvSpPr txBox="1"/>
          <p:nvPr/>
        </p:nvSpPr>
        <p:spPr>
          <a:xfrm>
            <a:off x="2892093" y="5954199"/>
            <a:ext cx="64077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전체 구의 연도별 집값 변동 그래프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591" name="Google Shape;591;g106ca125d4d_3_14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92" name="Google Shape;592;g106ca125d4d_3_14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106ca125d4d_3_14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594" name="Google Shape;594;g106ca125d4d_3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738" y="1316150"/>
            <a:ext cx="5356526" cy="4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g106ca125d4d_3_315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600" name="Google Shape;600;g106ca125d4d_3_315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106ca125d4d_3_315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602" name="Google Shape;602;g106ca125d4d_3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4" y="1674510"/>
            <a:ext cx="4793174" cy="38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06ca125d4d_3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900" y="1804000"/>
            <a:ext cx="4793174" cy="370611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06ca125d4d_3_315"/>
          <p:cNvSpPr/>
          <p:nvPr/>
        </p:nvSpPr>
        <p:spPr>
          <a:xfrm>
            <a:off x="5833700" y="3220913"/>
            <a:ext cx="688800" cy="742800"/>
          </a:xfrm>
          <a:prstGeom prst="plus">
            <a:avLst>
              <a:gd name="adj" fmla="val 39939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106ca125d4d_3_315"/>
          <p:cNvSpPr txBox="1"/>
          <p:nvPr/>
        </p:nvSpPr>
        <p:spPr>
          <a:xfrm>
            <a:off x="2175962" y="6003890"/>
            <a:ext cx="7840075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집값 변동 그래프 역시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fitting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작업을 통해 회귀선 수정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g106ca125d4d_3_32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611" name="Google Shape;611;g106ca125d4d_3_32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106ca125d4d_3_32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sp>
        <p:nvSpPr>
          <p:cNvPr id="613" name="Google Shape;613;g106ca125d4d_3_329"/>
          <p:cNvSpPr txBox="1"/>
          <p:nvPr/>
        </p:nvSpPr>
        <p:spPr>
          <a:xfrm>
            <a:off x="1890299" y="1413078"/>
            <a:ext cx="8675982" cy="40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강남구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3679.871411166481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2.966321027646558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8122433.905946602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강동구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526.4640595514143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3.432478335823713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5067859.852056046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강북구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829.5542684503422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2.9960810795071935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3253418.244783642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강서구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1147.6988034888595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3.0641875161049112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3608858.348076838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관악구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3290.2654315675877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2.6092351664595714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3737347.2500675865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광진구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2929.5320195916947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2.7630954655518316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4595852.36761978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구로구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1007.6876170652669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3.006335514739337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3692762.5447017485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금천구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2779.2736521155934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2.658950111827674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3140121.64251576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노원구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9.415117950340461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4.889498671203871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3970524.785051937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도봉구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38.93508866609398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4.170369902935234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3338128.742140044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동대문구</a:t>
            </a:r>
            <a:r>
              <a:rPr lang="ko-KR" sz="5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166.36393131836212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3.897955922541373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4005002.235216483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동작구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202.59172556260802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3.8455044111332133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4903526.98591839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마포구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1086.2350831415054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3.2471613719203534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5149248.368902413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서대문구</a:t>
            </a:r>
            <a:r>
              <a:rPr lang="ko-KR" sz="6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759.9486239125474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3.3094721477524844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3831128.4999097255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서초구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3073.6585776626566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2.994936700560516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6988416.724878395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성동구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153.06460697239368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4.109717130792506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5362880.591134563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성북구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31.101559137224452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4.429948338312555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4175949.9933245494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송파구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510.759673999233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3.5280762056303043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6656151.088793071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양천구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422.9480578598705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3.439508246475248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4492535.644413342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영등포구</a:t>
            </a:r>
            <a:r>
              <a:rPr lang="ko-KR" sz="6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164.26013015440023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3.944961880696144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4580911.892995586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용산구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42.40539944930965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4.512740714062709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7381880.5700173415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은평구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789.9279353347231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3.1549346676770242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3351104.548203225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종로구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52257.687265143744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1.6185535126838946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4445100.466716327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중구   </a:t>
            </a:r>
            <a:r>
              <a:rPr lang="ko-KR" sz="4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169.58485995024694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3.9323836839520814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5454600.552470798</a:t>
            </a:r>
            <a:endParaRPr sz="1000" b="1" dirty="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중랑구  -&gt;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fit_a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988.1420012386671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fit_b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: 3.012414428284824 	</a:t>
            </a:r>
            <a:r>
              <a:rPr lang="ko-KR" sz="1000" b="1" dirty="0" err="1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fit_c</a:t>
            </a:r>
            <a:r>
              <a:rPr lang="ko-KR" sz="1000" b="1" dirty="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 3470966.5350443264</a:t>
            </a:r>
            <a:endParaRPr sz="1200" b="1" dirty="0"/>
          </a:p>
        </p:txBody>
      </p:sp>
      <p:sp>
        <p:nvSpPr>
          <p:cNvPr id="614" name="Google Shape;614;g106ca125d4d_3_329"/>
          <p:cNvSpPr txBox="1"/>
          <p:nvPr/>
        </p:nvSpPr>
        <p:spPr>
          <a:xfrm>
            <a:off x="2181921" y="5861893"/>
            <a:ext cx="7828044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fit_a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→ 계수,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fit_b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→  지수, 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fit_c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→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상수항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g1057f480abb_3_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620" name="Google Shape;620;g1057f480abb_3_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1057f480abb_3_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622" name="Google Shape;622;g1057f480ab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69" y="1330506"/>
            <a:ext cx="1661109" cy="45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057f480abb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624" y="1064175"/>
            <a:ext cx="2650606" cy="48217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05;g106ca125d4d_3_315">
            <a:extLst>
              <a:ext uri="{FF2B5EF4-FFF2-40B4-BE49-F238E27FC236}">
                <a16:creationId xmlns:a16="http://schemas.microsoft.com/office/drawing/2014/main" id="{ED8F388F-4F9D-41B8-AEFC-32F153A357B4}"/>
              </a:ext>
            </a:extLst>
          </p:cNvPr>
          <p:cNvSpPr txBox="1"/>
          <p:nvPr/>
        </p:nvSpPr>
        <p:spPr>
          <a:xfrm>
            <a:off x="2448625" y="6138944"/>
            <a:ext cx="2372588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노드맵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 점수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8" name="Google Shape;605;g106ca125d4d_3_315">
            <a:extLst>
              <a:ext uri="{FF2B5EF4-FFF2-40B4-BE49-F238E27FC236}">
                <a16:creationId xmlns:a16="http://schemas.microsoft.com/office/drawing/2014/main" id="{A6713444-7870-4172-B613-CB00E3F0195C}"/>
              </a:ext>
            </a:extLst>
          </p:cNvPr>
          <p:cNvSpPr txBox="1"/>
          <p:nvPr/>
        </p:nvSpPr>
        <p:spPr>
          <a:xfrm>
            <a:off x="7145629" y="6138944"/>
            <a:ext cx="3420596" cy="369291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아파트 면적당 가격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(2020)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g1057f480abb_3_12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629" name="Google Shape;629;g1057f480abb_3_12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3-1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1057f480abb_3_12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분석 결과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631" name="Google Shape;631;g1057f480abb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333" y="1137473"/>
            <a:ext cx="5217140" cy="37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05;g106ca125d4d_3_315">
            <a:extLst>
              <a:ext uri="{FF2B5EF4-FFF2-40B4-BE49-F238E27FC236}">
                <a16:creationId xmlns:a16="http://schemas.microsoft.com/office/drawing/2014/main" id="{6D4D89DD-B756-4462-8C49-599DA842FA7E}"/>
              </a:ext>
            </a:extLst>
          </p:cNvPr>
          <p:cNvSpPr txBox="1"/>
          <p:nvPr/>
        </p:nvSpPr>
        <p:spPr>
          <a:xfrm>
            <a:off x="2066779" y="5505183"/>
            <a:ext cx="8742247" cy="92328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서울시는 각 구마다 현저히 다른 집값과 상승률을 보임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주요지구로부터의 접근성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편의시설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학업 집중도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분양 성취도와 물량에 밀접한 관계를 가지며 이에따라 집값상승률과 현재 집값의 추이를 예측할 수 있다고 판단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"/>
          <p:cNvSpPr txBox="1"/>
          <p:nvPr/>
        </p:nvSpPr>
        <p:spPr>
          <a:xfrm>
            <a:off x="2042004" y="4988011"/>
            <a:ext cx="8107991" cy="923289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이상치 처리의 부재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너무 방대한 양의 데이터</a:t>
            </a:r>
            <a:endParaRPr lang="en-US" altLang="ko-KR" sz="1800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…</a:t>
            </a:r>
          </a:p>
        </p:txBody>
      </p:sp>
      <p:grpSp>
        <p:nvGrpSpPr>
          <p:cNvPr id="637" name="Google Shape;637;p9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638" name="Google Shape;638;p9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3-2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느낀점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640" name="Google Shape;6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24" y="2097839"/>
            <a:ext cx="234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7f480abb_3_37"/>
          <p:cNvSpPr txBox="1">
            <a:spLocks noGrp="1"/>
          </p:cNvSpPr>
          <p:nvPr>
            <p:ph type="body" idx="1"/>
          </p:nvPr>
        </p:nvSpPr>
        <p:spPr>
          <a:xfrm>
            <a:off x="838200" y="1812500"/>
            <a:ext cx="11049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통계청 : </a:t>
            </a:r>
            <a:r>
              <a:rPr lang="ko-KR" sz="1400" u="sng" dirty="0">
                <a:solidFill>
                  <a:schemeClr val="hlink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hlinkClick r:id="rId3"/>
              </a:rPr>
              <a:t>https://kosis.kr/statisticsList/statisticsListIndex.do?menuId=M_01_01&amp;vwcd=MT_ZTITLE&amp;parmTabId=M_01_01&amp;outLink=Y&amp;entrType=</a:t>
            </a:r>
            <a:endParaRPr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서울열린데이터광장</a:t>
            </a:r>
            <a:r>
              <a:rPr 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</a:t>
            </a:r>
            <a:r>
              <a:rPr lang="ko-KR" sz="1400" u="sng" dirty="0">
                <a:solidFill>
                  <a:schemeClr val="hlink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hlinkClick r:id="rId4"/>
              </a:rPr>
              <a:t>https://data.seoul.go.kr/</a:t>
            </a:r>
            <a:endParaRPr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 부동산 데이터 시각화 경진대회 : </a:t>
            </a:r>
            <a:r>
              <a:rPr lang="ko-KR" sz="1400" u="sng" dirty="0">
                <a:solidFill>
                  <a:schemeClr val="hlink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  <a:hlinkClick r:id="rId5"/>
              </a:rPr>
              <a:t>https://dacon.io/competitions/official/235724/overview/description</a:t>
            </a:r>
            <a:endParaRPr lang="en-US" altLang="ko-KR" sz="1400" u="sng" dirty="0">
              <a:solidFill>
                <a:schemeClr val="hlink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hlink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부동산 통계 뷰어 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https://www.reb.or.kr/r-one/statistics/statisticsViewer.do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행정안전부 주민등록 인구통계 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https://jumin.mois.go.kr/index.jsp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국토교통부 통계누리 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https://stat.molit.go.kr/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부동산지인 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https://aptqin.com/</a:t>
            </a:r>
            <a:endParaRPr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4" name="Google Shape;637;p9">
            <a:extLst>
              <a:ext uri="{FF2B5EF4-FFF2-40B4-BE49-F238E27FC236}">
                <a16:creationId xmlns:a16="http://schemas.microsoft.com/office/drawing/2014/main" id="{3ECA8A0C-A41A-48ED-A59F-1E3219769680}"/>
              </a:ext>
            </a:extLst>
          </p:cNvPr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5" name="Google Shape;638;p9">
              <a:extLst>
                <a:ext uri="{FF2B5EF4-FFF2-40B4-BE49-F238E27FC236}">
                  <a16:creationId xmlns:a16="http://schemas.microsoft.com/office/drawing/2014/main" id="{A2E7DCDA-3147-44E1-BB52-7B719C4EE53A}"/>
                </a:ext>
              </a:extLst>
            </p:cNvPr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600" b="0" i="0" u="none" strike="noStrike" cap="none" dirty="0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39;p9">
              <a:extLst>
                <a:ext uri="{FF2B5EF4-FFF2-40B4-BE49-F238E27FC236}">
                  <a16:creationId xmlns:a16="http://schemas.microsoft.com/office/drawing/2014/main" id="{0CA84924-103A-4ABD-8FC2-846F6971C62C}"/>
                </a:ext>
              </a:extLst>
            </p:cNvPr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References</a:t>
              </a:r>
              <a:endParaRPr lang="ko-KR" altLang="en-US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g1057f480abb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6cbbc8b1_0_10"/>
          <p:cNvSpPr txBox="1"/>
          <p:nvPr/>
        </p:nvSpPr>
        <p:spPr>
          <a:xfrm>
            <a:off x="1335300" y="4933826"/>
            <a:ext cx="9521400" cy="1366488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근 수년간 서울 및 수도권 부동산 가격변동이 크게 이슈화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부동산 데이터 분석 경진대회 → 우리만의 접근이 필요하다!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분석에 필요한 요인들과 데이터가 많아 분석가의 역량을 보여줄 수 있다.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→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Therefore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, 흥미롭다!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149" name="Google Shape;149;g1056cbbc8b1_0_10"/>
          <p:cNvPicPr preferRelativeResize="0"/>
          <p:nvPr/>
        </p:nvPicPr>
        <p:blipFill rotWithShape="1">
          <a:blip r:embed="rId3">
            <a:alphaModFix/>
          </a:blip>
          <a:srcRect b="17100"/>
          <a:stretch/>
        </p:blipFill>
        <p:spPr>
          <a:xfrm>
            <a:off x="7191800" y="1572325"/>
            <a:ext cx="3281925" cy="242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g1056cbbc8b1_0_10"/>
          <p:cNvGrpSpPr/>
          <p:nvPr/>
        </p:nvGrpSpPr>
        <p:grpSpPr>
          <a:xfrm>
            <a:off x="272624" y="349756"/>
            <a:ext cx="3190751" cy="461700"/>
            <a:chOff x="352338" y="492369"/>
            <a:chExt cx="1770181" cy="461700"/>
          </a:xfrm>
        </p:grpSpPr>
        <p:sp>
          <p:nvSpPr>
            <p:cNvPr id="151" name="Google Shape;151;g1056cbbc8b1_0_1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056cbbc8b1_0_1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ea typeface="AppleSDGothicNeoM00" panose="02000503000000000000" pitchFamily="2" charset="-127"/>
                  <a:sym typeface="Arial"/>
                </a:rPr>
                <a:t>주제 선정</a:t>
              </a:r>
              <a:endParaRPr sz="1800" b="0" i="0" u="none" strike="noStrike" cap="none" dirty="0">
                <a:solidFill>
                  <a:schemeClr val="dk1"/>
                </a:solidFill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153" name="Google Shape;153;g1056cbbc8b1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2825" y="2567644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056cbbc8b1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1425" y="2777425"/>
            <a:ext cx="1149137" cy="114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72641" y="349756"/>
            <a:ext cx="3313198" cy="461665"/>
            <a:chOff x="352338" y="492369"/>
            <a:chExt cx="1770077" cy="461665"/>
          </a:xfrm>
        </p:grpSpPr>
        <p:sp>
          <p:nvSpPr>
            <p:cNvPr id="160" name="Google Shape;160;p5"/>
            <p:cNvSpPr/>
            <p:nvPr/>
          </p:nvSpPr>
          <p:spPr>
            <a:xfrm>
              <a:off x="352338" y="492369"/>
              <a:ext cx="318781" cy="461665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</a:t>
              </a:r>
              <a:r>
                <a:rPr lang="ko-KR" sz="2200">
                  <a:solidFill>
                    <a:srgbClr val="493B38"/>
                  </a:solidFill>
                </a:rPr>
                <a:t>2</a:t>
              </a:r>
              <a:endParaRPr sz="26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71119" y="492369"/>
              <a:ext cx="1451296" cy="461665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ea typeface="AppleSDGothicNeoM00" panose="02000503000000000000" pitchFamily="2" charset="-127"/>
                  <a:sym typeface="Arial"/>
                </a:rPr>
                <a:t>역할 분담</a:t>
              </a:r>
              <a:endParaRPr sz="1800" b="0" i="0" u="none" strike="noStrike" cap="none" dirty="0">
                <a:solidFill>
                  <a:schemeClr val="dk1"/>
                </a:solidFill>
                <a:ea typeface="AppleSDGothicNeoM00" panose="02000503000000000000" pitchFamily="2" charset="-127"/>
                <a:sym typeface="Arial"/>
              </a:endParaRPr>
            </a:p>
          </p:txBody>
        </p:sp>
      </p:grpSp>
      <p:sp>
        <p:nvSpPr>
          <p:cNvPr id="162" name="Google Shape;162;p5"/>
          <p:cNvSpPr txBox="1"/>
          <p:nvPr/>
        </p:nvSpPr>
        <p:spPr>
          <a:xfrm>
            <a:off x="1322620" y="2792874"/>
            <a:ext cx="2371800" cy="12315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박준택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 (팀장)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팀 조율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노드맵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구현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수집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코드 종합 및 수정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4847860" y="2852024"/>
            <a:ext cx="2371800" cy="12315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김지현 (팀원)</a:t>
            </a:r>
            <a:endParaRPr sz="1400" b="0" i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노드맵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구상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수집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연산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발표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9222379" y="1819809"/>
            <a:ext cx="67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Calibri"/>
                <a:ea typeface="AppleSDGothicNeoM00" panose="02000503000000000000" pitchFamily="2" charset="-127"/>
                <a:cs typeface="Calibri"/>
                <a:sym typeface="Calibri"/>
              </a:rPr>
              <a:t>🙋‍</a:t>
            </a:r>
            <a:endParaRPr sz="1400" b="0" i="0" u="none" strike="noStrike" cap="none" dirty="0">
              <a:solidFill>
                <a:srgbClr val="000000"/>
              </a:solidFill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2664207" y="5295227"/>
            <a:ext cx="2371800" cy="10158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심재진 (팀원)</a:t>
            </a:r>
            <a:endParaRPr sz="1400" b="0" i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수집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</a:t>
            </a:r>
            <a:r>
              <a:rPr lang="ko-KR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전처리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취합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6672534" y="5295227"/>
            <a:ext cx="2371800" cy="12315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한재민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 (팀원)</a:t>
            </a:r>
            <a:endParaRPr sz="1400" b="0" i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수집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</a:t>
            </a:r>
            <a:r>
              <a:rPr lang="ko-KR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전처리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시각화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회귀모델 제작</a:t>
            </a:r>
          </a:p>
        </p:txBody>
      </p:sp>
      <p:sp>
        <p:nvSpPr>
          <p:cNvPr id="171" name="Google Shape;171;p5"/>
          <p:cNvSpPr txBox="1"/>
          <p:nvPr/>
        </p:nvSpPr>
        <p:spPr>
          <a:xfrm>
            <a:off x="8373079" y="2852024"/>
            <a:ext cx="2371800" cy="12315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진혜원 (팀원)</a:t>
            </a:r>
            <a:endParaRPr sz="1400" b="0" i="0" u="none" strike="noStrike" cap="none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수집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취합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</a:t>
            </a:r>
            <a:r>
              <a:rPr lang="ko-KR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전처리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PPT 제작</a:t>
            </a:r>
            <a:endParaRPr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4D941-55D0-4757-BDF2-513F4367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081" y="1616244"/>
            <a:ext cx="1444877" cy="11766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590760-3B3C-454F-858A-0996873C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61" y="1616244"/>
            <a:ext cx="1444877" cy="1176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6B3F2F-E94C-4B81-8A8A-1FDCFBB7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68" y="4186012"/>
            <a:ext cx="1444877" cy="11766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80185A-D599-46EB-9679-1BA1884A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95" y="4186012"/>
            <a:ext cx="1444877" cy="1176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6cbbc8b1_0_30"/>
          <p:cNvSpPr txBox="1"/>
          <p:nvPr/>
        </p:nvSpPr>
        <p:spPr>
          <a:xfrm>
            <a:off x="2212084" y="5657908"/>
            <a:ext cx="7767831" cy="64629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통계청,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서울열린데이터광장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 등 여러 웹사이트에서 적절한 데이터 탐색 후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구별/연/월별 14가지의 요인 선정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177" name="Google Shape;177;g1056cbbc8b1_0_3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178" name="Google Shape;178;g1056cbbc8b1_0_3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493B38"/>
                  </a:solidFill>
                  <a:latin typeface="Arial"/>
                  <a:ea typeface="Arial"/>
                  <a:cs typeface="Arial"/>
                  <a:sym typeface="Arial"/>
                </a:rPr>
                <a:t>1-</a:t>
              </a:r>
              <a:r>
                <a:rPr lang="ko-KR" sz="2100">
                  <a:solidFill>
                    <a:srgbClr val="493B38"/>
                  </a:solidFill>
                </a:rPr>
                <a:t>3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056cbbc8b1_0_3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  <a:sym typeface="Arial"/>
                </a:rPr>
                <a:t>데이터 선정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180" name="Google Shape;180;g1056cbbc8b1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9271" y="2370028"/>
            <a:ext cx="2785778" cy="2478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056cbbc8b1_0_30"/>
          <p:cNvSpPr/>
          <p:nvPr/>
        </p:nvSpPr>
        <p:spPr>
          <a:xfrm>
            <a:off x="2015418" y="2046591"/>
            <a:ext cx="1586357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아파트매매지수</a:t>
            </a:r>
            <a:endParaRPr sz="14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2" name="Google Shape;182;g1056cbbc8b1_0_30"/>
          <p:cNvSpPr/>
          <p:nvPr/>
        </p:nvSpPr>
        <p:spPr>
          <a:xfrm>
            <a:off x="2987757" y="2668547"/>
            <a:ext cx="1228035" cy="400614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인구 순이동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3" name="Google Shape;183;g1056cbbc8b1_0_30"/>
          <p:cNvSpPr/>
          <p:nvPr/>
        </p:nvSpPr>
        <p:spPr>
          <a:xfrm>
            <a:off x="7976207" y="2891422"/>
            <a:ext cx="1358665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미분양 물량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4" name="Google Shape;184;g1056cbbc8b1_0_30"/>
          <p:cNvSpPr/>
          <p:nvPr/>
        </p:nvSpPr>
        <p:spPr>
          <a:xfrm>
            <a:off x="8850882" y="2092103"/>
            <a:ext cx="1586357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아파트 매매량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5" name="Google Shape;185;g1056cbbc8b1_0_30"/>
          <p:cNvSpPr/>
          <p:nvPr/>
        </p:nvSpPr>
        <p:spPr>
          <a:xfrm>
            <a:off x="10359813" y="4325737"/>
            <a:ext cx="679333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공원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6" name="Google Shape;186;g1056cbbc8b1_0_30"/>
          <p:cNvSpPr/>
          <p:nvPr/>
        </p:nvSpPr>
        <p:spPr>
          <a:xfrm>
            <a:off x="10381521" y="3545855"/>
            <a:ext cx="1053853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학생 수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7" name="Google Shape;187;g1056cbbc8b1_0_30"/>
          <p:cNvSpPr/>
          <p:nvPr/>
        </p:nvSpPr>
        <p:spPr>
          <a:xfrm>
            <a:off x="2186990" y="3147586"/>
            <a:ext cx="754508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학원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88" name="Google Shape;188;g1056cbbc8b1_0_30"/>
          <p:cNvSpPr/>
          <p:nvPr/>
        </p:nvSpPr>
        <p:spPr>
          <a:xfrm>
            <a:off x="3242229" y="3511978"/>
            <a:ext cx="885137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대학교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9" name="Google Shape;189;g1056cbbc8b1_0_30"/>
          <p:cNvSpPr/>
          <p:nvPr/>
        </p:nvSpPr>
        <p:spPr>
          <a:xfrm>
            <a:off x="1279170" y="3786881"/>
            <a:ext cx="991388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의료기관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90" name="Google Shape;190;g1056cbbc8b1_0_30"/>
          <p:cNvSpPr/>
          <p:nvPr/>
        </p:nvSpPr>
        <p:spPr>
          <a:xfrm>
            <a:off x="8279977" y="4505049"/>
            <a:ext cx="1586357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대형마트, 백화점</a:t>
            </a:r>
            <a:endParaRPr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1" name="Google Shape;191;g1056cbbc8b1_0_30"/>
          <p:cNvSpPr/>
          <p:nvPr/>
        </p:nvSpPr>
        <p:spPr>
          <a:xfrm>
            <a:off x="2492063" y="4294257"/>
            <a:ext cx="991388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박물관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92" name="Google Shape;192;g1056cbbc8b1_0_30"/>
          <p:cNvSpPr/>
          <p:nvPr/>
        </p:nvSpPr>
        <p:spPr>
          <a:xfrm>
            <a:off x="9904598" y="2850937"/>
            <a:ext cx="953846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구치소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93" name="Google Shape;193;g1056cbbc8b1_0_30"/>
          <p:cNvSpPr/>
          <p:nvPr/>
        </p:nvSpPr>
        <p:spPr>
          <a:xfrm>
            <a:off x="8622765" y="3700486"/>
            <a:ext cx="1009531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화장시설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sp>
        <p:nvSpPr>
          <p:cNvPr id="194" name="Google Shape;194;g1056cbbc8b1_0_30"/>
          <p:cNvSpPr/>
          <p:nvPr/>
        </p:nvSpPr>
        <p:spPr>
          <a:xfrm>
            <a:off x="1065973" y="2701143"/>
            <a:ext cx="1009531" cy="461700"/>
          </a:xfrm>
          <a:prstGeom prst="roundRect">
            <a:avLst>
              <a:gd name="adj" fmla="val 16667"/>
            </a:avLst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rPr>
              <a:t>인구밀도</a:t>
            </a:r>
            <a:endParaRPr sz="1400" b="0" i="0" u="none" strike="noStrike" cap="none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57f480abb_5_40"/>
          <p:cNvSpPr txBox="1"/>
          <p:nvPr/>
        </p:nvSpPr>
        <p:spPr>
          <a:xfrm>
            <a:off x="2720098" y="5726684"/>
            <a:ext cx="67518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Column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type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및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Null값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확인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00" name="Google Shape;200;g1057f480abb_5_4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01" name="Google Shape;201;g1057f480abb_5_4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057f480abb_5_4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03" name="Google Shape;203;g1057f480abb_5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00" y="2559463"/>
            <a:ext cx="2971800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057f480abb_5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725" y="2281225"/>
            <a:ext cx="27336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7f480abb_5_130"/>
          <p:cNvSpPr txBox="1"/>
          <p:nvPr/>
        </p:nvSpPr>
        <p:spPr>
          <a:xfrm>
            <a:off x="2720098" y="6150984"/>
            <a:ext cx="67518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불필요한 행 삭제 및 구별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column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이름 통일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10" name="Google Shape;210;g1057f480abb_5_130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11" name="Google Shape;211;g1057f480abb_5_130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1057f480abb_5_130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13" name="Google Shape;213;g1057f480abb_5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175" y="3415288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057f480abb_5_130"/>
          <p:cNvSpPr txBox="1"/>
          <p:nvPr/>
        </p:nvSpPr>
        <p:spPr>
          <a:xfrm>
            <a:off x="4723474" y="1173900"/>
            <a:ext cx="30390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유동인구 데이터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215" name="Google Shape;215;g1057f480abb_5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75" y="2131425"/>
            <a:ext cx="3617500" cy="35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057f480abb_5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075" y="2813302"/>
            <a:ext cx="3161400" cy="1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7f480abb_5_75"/>
          <p:cNvSpPr txBox="1"/>
          <p:nvPr/>
        </p:nvSpPr>
        <p:spPr>
          <a:xfrm>
            <a:off x="2720098" y="5846184"/>
            <a:ext cx="67518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불필요한 행 삭제 후 구별 </a:t>
            </a:r>
            <a:r>
              <a:rPr lang="ko-KR" sz="1800" dirty="0" err="1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column</a:t>
            </a: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이름 통일 및 ‘~구’ 붙이기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grpSp>
        <p:nvGrpSpPr>
          <p:cNvPr id="222" name="Google Shape;222;g1057f480abb_5_75"/>
          <p:cNvGrpSpPr/>
          <p:nvPr/>
        </p:nvGrpSpPr>
        <p:grpSpPr>
          <a:xfrm>
            <a:off x="272638" y="349756"/>
            <a:ext cx="3362282" cy="461700"/>
            <a:chOff x="352338" y="492369"/>
            <a:chExt cx="1770181" cy="461700"/>
          </a:xfrm>
        </p:grpSpPr>
        <p:sp>
          <p:nvSpPr>
            <p:cNvPr id="223" name="Google Shape;223;g1057f480abb_5_75"/>
            <p:cNvSpPr/>
            <p:nvPr/>
          </p:nvSpPr>
          <p:spPr>
            <a:xfrm>
              <a:off x="352338" y="492369"/>
              <a:ext cx="318900" cy="461700"/>
            </a:xfrm>
            <a:prstGeom prst="rect">
              <a:avLst/>
            </a:prstGeom>
            <a:solidFill>
              <a:srgbClr val="C4E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>
                  <a:solidFill>
                    <a:srgbClr val="493B38"/>
                  </a:solidFill>
                </a:rPr>
                <a:t>2-1</a:t>
              </a:r>
              <a:endParaRPr sz="2500" b="0" i="0" u="none" strike="noStrike" cap="none">
                <a:solidFill>
                  <a:srgbClr val="493B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1057f480abb_5_75"/>
            <p:cNvSpPr/>
            <p:nvPr/>
          </p:nvSpPr>
          <p:spPr>
            <a:xfrm>
              <a:off x="671119" y="492369"/>
              <a:ext cx="1451400" cy="461700"/>
            </a:xfrm>
            <a:prstGeom prst="rect">
              <a:avLst/>
            </a:prstGeom>
            <a:solidFill>
              <a:srgbClr val="E5E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dirty="0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EDA 및 </a:t>
              </a:r>
              <a:r>
                <a:rPr lang="ko-KR" sz="1800" dirty="0" err="1">
                  <a:solidFill>
                    <a:schemeClr val="dk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sz="1800" b="0" i="0" u="none" strike="noStrike" cap="none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Arial"/>
              </a:endParaRPr>
            </a:p>
          </p:txBody>
        </p:sp>
      </p:grpSp>
      <p:pic>
        <p:nvPicPr>
          <p:cNvPr id="225" name="Google Shape;225;g1057f480abb_5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175" y="3415288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057f480abb_5_75"/>
          <p:cNvSpPr txBox="1"/>
          <p:nvPr/>
        </p:nvSpPr>
        <p:spPr>
          <a:xfrm>
            <a:off x="4723474" y="1173900"/>
            <a:ext cx="3039000" cy="369300"/>
          </a:xfrm>
          <a:prstGeom prst="rect">
            <a:avLst/>
          </a:prstGeom>
          <a:solidFill>
            <a:srgbClr val="E5EAE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매매가격 지수 데이터</a:t>
            </a:r>
            <a:endParaRPr sz="1800" b="0" i="0" u="none" strike="noStrike" cap="none" dirty="0">
              <a:solidFill>
                <a:schemeClr val="dk1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Arial"/>
            </a:endParaRPr>
          </a:p>
        </p:txBody>
      </p:sp>
      <p:pic>
        <p:nvPicPr>
          <p:cNvPr id="227" name="Google Shape;227;g1057f480abb_5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100" y="2415950"/>
            <a:ext cx="37052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057f480abb_5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4624" y="3089850"/>
            <a:ext cx="31623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1310</Words>
  <Application>Microsoft Office PowerPoint</Application>
  <PresentationFormat>와이드스크린</PresentationFormat>
  <Paragraphs>267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Comic Sans MS</vt:lpstr>
      <vt:lpstr>AppleSDGothicNeoB00</vt:lpstr>
      <vt:lpstr>AppleSDGothicNeoEB00</vt:lpstr>
      <vt:lpstr>Impact</vt:lpstr>
      <vt:lpstr>Courier New</vt:lpstr>
      <vt:lpstr>Calibri</vt:lpstr>
      <vt:lpstr>Arial</vt:lpstr>
      <vt:lpstr>AppleSDGothicNeoSB00</vt:lpstr>
      <vt:lpstr>AppleSDGothicNeoM00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진혜원</cp:lastModifiedBy>
  <cp:revision>52</cp:revision>
  <dcterms:created xsi:type="dcterms:W3CDTF">2020-12-02T06:41:08Z</dcterms:created>
  <dcterms:modified xsi:type="dcterms:W3CDTF">2021-12-10T06:52:38Z</dcterms:modified>
  <cp:contentStatus/>
</cp:coreProperties>
</file>